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3" r:id="rId9"/>
    <p:sldId id="264" r:id="rId10"/>
    <p:sldId id="277" r:id="rId11"/>
    <p:sldId id="275" r:id="rId12"/>
    <p:sldId id="280" r:id="rId13"/>
    <p:sldId id="281" r:id="rId14"/>
    <p:sldId id="284" r:id="rId15"/>
    <p:sldId id="287" r:id="rId16"/>
    <p:sldId id="289" r:id="rId17"/>
    <p:sldId id="290" r:id="rId18"/>
    <p:sldId id="291" r:id="rId19"/>
    <p:sldId id="288" r:id="rId20"/>
    <p:sldId id="271" r:id="rId21"/>
    <p:sldId id="266" r:id="rId22"/>
    <p:sldId id="272" r:id="rId23"/>
    <p:sldId id="273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D0F6A-1545-43D2-89F8-E575C81E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Sabon Next LT" panose="02000500000000000000" pitchFamily="2" charset="0"/>
                <a:cs typeface="Sabon Next LT" panose="020005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025C462-BB2D-44E0-8386-EA05AF25B1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77D6CD-AF17-4010-A41D-7817B151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6E0ADD-8F86-4D51-91E7-F3719A21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83EF59-EAB6-4062-8F9A-3D6308E63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502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CE72A2-835D-48CF-957B-8D77A8EEC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32D07C-2E58-4277-B6D5-69CC7641D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F76057-B0D9-4B6A-857A-5CCFEF381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579348-7BEB-4C31-A36E-F49D06D6B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D39DE5-69E5-4A60-8733-369383C9D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474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C39B901-6B4E-4276-8B1B-422308A8C7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7607406-F676-49A4-8A2C-4FD20CD87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1D3112-C2D1-4B29-AD89-DA089654C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10FB0C-859C-4528-BA6F-23F24E512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996E62-2CF7-4F36-BCE4-42BEFC0A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753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67B14-0EE0-4005-9CA4-DD3F899A2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696F72-129A-4C48-8917-2D6BD86AF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93211C-3E6B-4916-92AC-F2FD2780F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093718-1B7A-43F2-831B-FAF84A89A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3FE52A-8F37-435B-B6EF-82BF4623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12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452C5-1445-42B7-B3E7-D742EE294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8157FC-C884-4149-9E2B-F53D0C6F4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3CCE72-46DF-4CF9-B973-17AD530D0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A06575-B67B-4F73-8E88-88F8D348F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CFDAE1-A5D2-42AF-BFB0-424C8CBF8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6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E06973-1F9A-4130-8094-28AE8331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D78C39-A268-46D7-B5D4-E032F9D64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2E576B-C828-43E5-A4F3-D127597A2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C86B12-501A-4BFB-A198-E73B3AF55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084386-F394-4245-A84F-3D97BB68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CED0E1-BB83-4C2A-9C1D-7668EA0E9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933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36F78-E62D-4C3F-9815-9C7EA5AF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7EAEDB-E81E-44C6-890B-E992DC796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41F7B0-B8A0-4179-A498-E376E0333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10ABDA-51FF-4324-A272-F759230CC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871406-7839-45E8-B478-1505E4B041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4E34AA2-DADB-432A-A06A-DCA0E41AF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BF66CB-C88D-4DC4-B570-1F9365841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01ABD02-5208-4265-8F18-93BDE8542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35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F1085-CBD9-44F8-A081-371B4D2C6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3F66C82-5D4B-42CD-85C0-72143E70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B664534-9D13-4107-A774-F8A33FE90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8EC8ED1-47B5-41B1-9BC2-48B1171BF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534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5134BE-9029-47DC-A7AB-513D639B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B280D4-53CA-471E-85BF-2DCDC25F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CADC39-8DAD-43CE-B021-8D7129A16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865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F74B3A-06F8-4F1E-8ABB-5087F5396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8742DD-CA1A-4BEE-8BD6-821A30FB5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788291-6B6B-40B3-A713-81C6362E4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0979CA-4D6D-441C-A62D-15EB731B3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900A78-0E66-4EFD-929C-0CA07ACE7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5764E3-6664-4266-A345-1A6550E39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25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9BB296-3CD5-4DDC-B7C3-F91F5A64F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3374822-446D-4F55-9C1B-EB4C150550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860E64-3D12-45B3-8489-24FE38CAD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7060E83-A7D0-44E5-BE15-152193208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92321F-47D7-4FE9-9169-C7E5D1052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D17854-D568-4B91-B1A1-093B0B77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50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lvh8nmsc.deviantart.com/art/Whomping-Willow-308195704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8EE861-EC21-44CB-AD3C-3DD5BB0BD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C87188-FE48-4CA1-906B-2B28D9F7C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023AF2-C9FC-49AF-A93A-3C17FF32D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60E3D-93EF-437C-8E01-5F456A30D1A3}" type="datetimeFigureOut">
              <a:rPr lang="ru-RU" smtClean="0"/>
              <a:t>27.06.2021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924CB1-1C5D-4215-B183-F6135F0F6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6C3E5B-339E-419C-A8A7-18D7A419A9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45FAB-B01E-4B32-B42F-60148794DA4D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 descr="Изображение выглядит как растение, дерево, хвойное дерево&#10;&#10;Автоматически созданное описание">
            <a:extLst>
              <a:ext uri="{FF2B5EF4-FFF2-40B4-BE49-F238E27FC236}">
                <a16:creationId xmlns:a16="http://schemas.microsoft.com/office/drawing/2014/main" id="{C5D5647E-DE5F-428F-A8B2-095A687F2D4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-1" y="4927107"/>
            <a:ext cx="2644648" cy="1918839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478E9CC-75A5-4EC1-937F-73743A84B51D}"/>
              </a:ext>
            </a:extLst>
          </p:cNvPr>
          <p:cNvSpPr/>
          <p:nvPr userDrawn="1"/>
        </p:nvSpPr>
        <p:spPr>
          <a:xfrm>
            <a:off x="2308194" y="4980373"/>
            <a:ext cx="603682" cy="187762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3909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Georgia Pro Light" panose="020B06040202020202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eorgia Pro Cond Light" panose="02040306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eorgia Pro Cond Light" panose="02040306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eorgia Pro Cond Light" panose="02040306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eorgia Pro Cond Light" panose="02040306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eorgia Pro Cond Light" panose="02040306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ube-block-black-box-3d-geometric-250082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ube-block-black-box-3d-geometric-250082/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freesvg.org/happy-doctor-vector-image" TargetMode="Externa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77686C-0A17-4C76-AD13-2B47D7CC04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Дерево Глубиной Три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F80AD89-5E47-45D8-960B-40375A2B7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 рамках недельного онлайн-</a:t>
            </a:r>
            <a:r>
              <a:rPr lang="ru-RU" dirty="0" err="1"/>
              <a:t>хакатона</a:t>
            </a:r>
            <a:r>
              <a:rPr lang="ru-RU" dirty="0"/>
              <a:t> </a:t>
            </a:r>
            <a:r>
              <a:rPr lang="en-US" dirty="0"/>
              <a:t>BCG </a:t>
            </a:r>
            <a:r>
              <a:rPr lang="ru-RU" dirty="0"/>
              <a:t> </a:t>
            </a:r>
            <a:r>
              <a:rPr lang="en-US" dirty="0"/>
              <a:t>GAMMA</a:t>
            </a:r>
            <a:r>
              <a:rPr lang="ru-RU" dirty="0"/>
              <a:t> 2021</a:t>
            </a:r>
          </a:p>
          <a:p>
            <a:r>
              <a:rPr lang="ru-RU" dirty="0"/>
              <a:t>В задаче без рамок от НИИ Гриппа</a:t>
            </a:r>
          </a:p>
          <a:p>
            <a:r>
              <a:rPr lang="ru-RU" dirty="0"/>
              <a:t>представляет …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3167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?</a:t>
            </a:r>
          </a:p>
        </p:txBody>
      </p:sp>
      <p:pic>
        <p:nvPicPr>
          <p:cNvPr id="7" name="Объект 9" descr="Изображение выглядит как темный, сиденье&#10;&#10;Автоматически созданное описание">
            <a:extLst>
              <a:ext uri="{FF2B5EF4-FFF2-40B4-BE49-F238E27FC236}">
                <a16:creationId xmlns:a16="http://schemas.microsoft.com/office/drawing/2014/main" id="{D5FAB895-52B8-4CFE-AD09-BF5D1E109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38142" y="1865769"/>
            <a:ext cx="1785461" cy="17854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436772-396C-4F85-929B-23B8A3B819B4}"/>
              </a:ext>
            </a:extLst>
          </p:cNvPr>
          <p:cNvSpPr txBox="1"/>
          <p:nvPr/>
        </p:nvSpPr>
        <p:spPr>
          <a:xfrm>
            <a:off x="3730793" y="1948270"/>
            <a:ext cx="944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+</a:t>
            </a:r>
            <a:endParaRPr lang="ru-RU" sz="960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D457434-1C4A-476D-9689-6E38C0A7B36B}"/>
              </a:ext>
            </a:extLst>
          </p:cNvPr>
          <p:cNvSpPr/>
          <p:nvPr/>
        </p:nvSpPr>
        <p:spPr>
          <a:xfrm>
            <a:off x="5206384" y="2526471"/>
            <a:ext cx="343770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2800" b="1" dirty="0">
                <a:ln/>
                <a:solidFill>
                  <a:schemeClr val="bg1">
                    <a:lumMod val="65000"/>
                  </a:schemeClr>
                </a:solidFill>
                <a:latin typeface="Georgia Pro Cond Light" panose="02040306050405020303" pitchFamily="18" charset="0"/>
              </a:rPr>
              <a:t>Ничего</a:t>
            </a:r>
            <a:endParaRPr lang="ru-RU" sz="2800" b="1" cap="none" spc="0" dirty="0">
              <a:ln/>
              <a:solidFill>
                <a:schemeClr val="bg1">
                  <a:lumMod val="65000"/>
                </a:schemeClr>
              </a:solidFill>
              <a:latin typeface="Georgia Pro Cond Light" panose="02040306050405020303" pitchFamily="18" charset="0"/>
            </a:endParaRPr>
          </a:p>
        </p:txBody>
      </p:sp>
      <p:pic>
        <p:nvPicPr>
          <p:cNvPr id="8" name="Рисунок 7" descr="Изображение выглядит как текст, векторная графика, лампа&#10;&#10;Автоматически созданное описание">
            <a:extLst>
              <a:ext uri="{FF2B5EF4-FFF2-40B4-BE49-F238E27FC236}">
                <a16:creationId xmlns:a16="http://schemas.microsoft.com/office/drawing/2014/main" id="{8AF3AB1E-4BD6-4227-9A54-0BF223DFD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242" y="1649681"/>
            <a:ext cx="3192474" cy="2166838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C0834EC1-C8DF-4543-8B3B-FDDF179A92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488" y="1649681"/>
            <a:ext cx="3213228" cy="218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778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?</a:t>
            </a:r>
          </a:p>
        </p:txBody>
      </p:sp>
      <p:pic>
        <p:nvPicPr>
          <p:cNvPr id="10" name="Объект 9" descr="Изображение выглядит как темный, сиденье&#10;&#10;Автоматически созданное описание">
            <a:extLst>
              <a:ext uri="{FF2B5EF4-FFF2-40B4-BE49-F238E27FC236}">
                <a16:creationId xmlns:a16="http://schemas.microsoft.com/office/drawing/2014/main" id="{E9E17C9E-4629-4B86-901B-25CD59FA7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38142" y="3609370"/>
            <a:ext cx="1785461" cy="1785461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5A4855B-347F-48ED-A9B7-F7703EFD6F2B}"/>
              </a:ext>
            </a:extLst>
          </p:cNvPr>
          <p:cNvSpPr txBox="1"/>
          <p:nvPr/>
        </p:nvSpPr>
        <p:spPr>
          <a:xfrm>
            <a:off x="3842553" y="3609370"/>
            <a:ext cx="944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+</a:t>
            </a:r>
            <a:endParaRPr lang="ru-RU" sz="960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4E0A5CE-46F8-49A8-A6B6-69ECA725175E}"/>
              </a:ext>
            </a:extLst>
          </p:cNvPr>
          <p:cNvSpPr/>
          <p:nvPr/>
        </p:nvSpPr>
        <p:spPr>
          <a:xfrm>
            <a:off x="4078624" y="3885475"/>
            <a:ext cx="6218835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2800" b="1" cap="none" spc="0" dirty="0">
                <a:ln/>
                <a:solidFill>
                  <a:schemeClr val="accent4"/>
                </a:solidFill>
                <a:latin typeface="Georgia Pro Cond Light" panose="02040306050405020303" pitchFamily="18" charset="0"/>
              </a:rPr>
              <a:t>Интерпретация работы модели</a:t>
            </a:r>
          </a:p>
          <a:p>
            <a:pPr algn="ctr"/>
            <a:r>
              <a:rPr lang="ru-RU" sz="2800" b="1" dirty="0">
                <a:ln/>
                <a:solidFill>
                  <a:schemeClr val="accent4"/>
                </a:solidFill>
                <a:latin typeface="Georgia Pro Cond Light" panose="02040306050405020303" pitchFamily="18" charset="0"/>
              </a:rPr>
              <a:t>Интерпретация отдельного предсказания</a:t>
            </a:r>
            <a:endParaRPr lang="ru-RU" sz="2800" b="1" cap="none" spc="0" dirty="0">
              <a:ln/>
              <a:solidFill>
                <a:schemeClr val="accent4"/>
              </a:solidFill>
              <a:latin typeface="Georgia Pro Cond Light" panose="02040306050405020303" pitchFamily="18" charset="0"/>
            </a:endParaRPr>
          </a:p>
        </p:txBody>
      </p:sp>
      <p:pic>
        <p:nvPicPr>
          <p:cNvPr id="7" name="Объект 9" descr="Изображение выглядит как темный, сиденье&#10;&#10;Автоматически созданное описание">
            <a:extLst>
              <a:ext uri="{FF2B5EF4-FFF2-40B4-BE49-F238E27FC236}">
                <a16:creationId xmlns:a16="http://schemas.microsoft.com/office/drawing/2014/main" id="{D5FAB895-52B8-4CFE-AD09-BF5D1E109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38142" y="1865769"/>
            <a:ext cx="1785461" cy="17854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436772-396C-4F85-929B-23B8A3B819B4}"/>
              </a:ext>
            </a:extLst>
          </p:cNvPr>
          <p:cNvSpPr txBox="1"/>
          <p:nvPr/>
        </p:nvSpPr>
        <p:spPr>
          <a:xfrm>
            <a:off x="3730793" y="1948270"/>
            <a:ext cx="944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+</a:t>
            </a:r>
            <a:endParaRPr lang="ru-RU" sz="960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D457434-1C4A-476D-9689-6E38C0A7B36B}"/>
              </a:ext>
            </a:extLst>
          </p:cNvPr>
          <p:cNvSpPr/>
          <p:nvPr/>
        </p:nvSpPr>
        <p:spPr>
          <a:xfrm>
            <a:off x="5206384" y="2526471"/>
            <a:ext cx="343770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2800" b="1" dirty="0">
                <a:ln/>
                <a:solidFill>
                  <a:schemeClr val="bg1">
                    <a:lumMod val="65000"/>
                  </a:schemeClr>
                </a:solidFill>
                <a:latin typeface="Georgia Pro Cond Light" panose="02040306050405020303" pitchFamily="18" charset="0"/>
              </a:rPr>
              <a:t>Ничего</a:t>
            </a:r>
            <a:endParaRPr lang="ru-RU" sz="2800" b="1" cap="none" spc="0" dirty="0">
              <a:ln/>
              <a:solidFill>
                <a:schemeClr val="bg1">
                  <a:lumMod val="65000"/>
                </a:schemeClr>
              </a:solidFill>
              <a:latin typeface="Georgia Pro Cond Light" panose="02040306050405020303" pitchFamily="18" charset="0"/>
            </a:endParaRPr>
          </a:p>
        </p:txBody>
      </p:sp>
      <p:pic>
        <p:nvPicPr>
          <p:cNvPr id="5" name="Рисунок 4" descr="Изображение выглядит как текст, коллекция картинок, кукла&#10;&#10;Автоматически созданное описание">
            <a:extLst>
              <a:ext uri="{FF2B5EF4-FFF2-40B4-BE49-F238E27FC236}">
                <a16:creationId xmlns:a16="http://schemas.microsoft.com/office/drawing/2014/main" id="{34D70678-9A90-437D-B09E-D1E52DC5F7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979032" y="3877418"/>
            <a:ext cx="1946895" cy="1946895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векторная графика, лампа&#10;&#10;Автоматически созданное описание">
            <a:extLst>
              <a:ext uri="{FF2B5EF4-FFF2-40B4-BE49-F238E27FC236}">
                <a16:creationId xmlns:a16="http://schemas.microsoft.com/office/drawing/2014/main" id="{8AF3AB1E-4BD6-4227-9A54-0BF223DFD6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242" y="1649681"/>
            <a:ext cx="3192474" cy="2166838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C0834EC1-C8DF-4543-8B3B-FDDF179A92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488" y="1649681"/>
            <a:ext cx="3213228" cy="21809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1744D08-A699-48DA-9E5F-CCAF0DFC94B1}"/>
              </a:ext>
            </a:extLst>
          </p:cNvPr>
          <p:cNvSpPr txBox="1"/>
          <p:nvPr/>
        </p:nvSpPr>
        <p:spPr>
          <a:xfrm>
            <a:off x="3535097" y="4650810"/>
            <a:ext cx="16712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SHAP-values</a:t>
            </a:r>
            <a:endParaRPr lang="ru-RU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257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FB2931-6BC6-42F2-98F4-0C5DAC29C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248" y="1664971"/>
            <a:ext cx="7279946" cy="450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43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FB2931-6BC6-42F2-98F4-0C5DAC29C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248" y="1664971"/>
            <a:ext cx="7279946" cy="4500880"/>
          </a:xfrm>
          <a:prstGeom prst="rect">
            <a:avLst/>
          </a:prstGeom>
        </p:spPr>
      </p:pic>
      <p:sp>
        <p:nvSpPr>
          <p:cNvPr id="4" name="Объект 5">
            <a:extLst>
              <a:ext uri="{FF2B5EF4-FFF2-40B4-BE49-F238E27FC236}">
                <a16:creationId xmlns:a16="http://schemas.microsoft.com/office/drawing/2014/main" id="{776E68F3-0CF4-4E64-97F6-81F1B9CCC379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Точка </a:t>
            </a:r>
            <a:r>
              <a:rPr lang="ru-RU" dirty="0"/>
              <a:t>- объект</a:t>
            </a:r>
            <a:endParaRPr lang="ru-RU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Цвет</a:t>
            </a:r>
            <a:r>
              <a:rPr lang="ru-RU" dirty="0"/>
              <a:t> точки отражает </a:t>
            </a:r>
            <a:r>
              <a:rPr lang="ru-RU" b="1" dirty="0"/>
              <a:t>значение</a:t>
            </a:r>
            <a:r>
              <a:rPr lang="ru-RU" dirty="0"/>
              <a:t> признака. У красной точки значение признака больше.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Чем </a:t>
            </a:r>
            <a:r>
              <a:rPr lang="ru-RU" b="1" dirty="0"/>
              <a:t>больше значение </a:t>
            </a:r>
            <a:r>
              <a:rPr lang="en-US" b="1" dirty="0"/>
              <a:t>SHAP </a:t>
            </a:r>
            <a:r>
              <a:rPr lang="en-US" dirty="0"/>
              <a:t>value </a:t>
            </a:r>
            <a:r>
              <a:rPr lang="ru-RU" dirty="0"/>
              <a:t>для точки, тем </a:t>
            </a:r>
            <a:r>
              <a:rPr lang="ru-RU" b="1" dirty="0"/>
              <a:t>большее влияние</a:t>
            </a:r>
            <a:r>
              <a:rPr lang="ru-RU" dirty="0"/>
              <a:t> оказывает данный признак для этого объекта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1500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Средняя температура 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AD5D720-C91E-40BD-9667-8CCA82F3923B}"/>
              </a:ext>
            </a:extLst>
          </p:cNvPr>
          <p:cNvSpPr/>
          <p:nvPr/>
        </p:nvSpPr>
        <p:spPr>
          <a:xfrm>
            <a:off x="5336865" y="753586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9915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78CE640-BB86-4AF5-9E4A-5E140F9F092C}"/>
              </a:ext>
            </a:extLst>
          </p:cNvPr>
          <p:cNvSpPr/>
          <p:nvPr/>
        </p:nvSpPr>
        <p:spPr>
          <a:xfrm>
            <a:off x="5336865" y="1036320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Среднее давление окружающей среды</a:t>
            </a:r>
            <a:r>
              <a:rPr lang="en-US" b="1" dirty="0"/>
              <a:t> </a:t>
            </a:r>
            <a:endParaRPr lang="ru-RU" b="1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9182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78CE640-BB86-4AF5-9E4A-5E140F9F092C}"/>
              </a:ext>
            </a:extLst>
          </p:cNvPr>
          <p:cNvSpPr/>
          <p:nvPr/>
        </p:nvSpPr>
        <p:spPr>
          <a:xfrm>
            <a:off x="5313890" y="1986914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Средняя влажность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4081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78CE640-BB86-4AF5-9E4A-5E140F9F092C}"/>
              </a:ext>
            </a:extLst>
          </p:cNvPr>
          <p:cNvSpPr/>
          <p:nvPr/>
        </p:nvSpPr>
        <p:spPr>
          <a:xfrm>
            <a:off x="5257800" y="3246120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Количество больниц на 1000 людей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6153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78CE640-BB86-4AF5-9E4A-5E140F9F092C}"/>
              </a:ext>
            </a:extLst>
          </p:cNvPr>
          <p:cNvSpPr/>
          <p:nvPr/>
        </p:nvSpPr>
        <p:spPr>
          <a:xfrm>
            <a:off x="5176520" y="6050280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Бинарный признак. Наличие выхода в море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3836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075BF-255A-494B-B08F-FC5C8C19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SHAP-values</a:t>
            </a:r>
            <a:r>
              <a:rPr lang="ru-RU" dirty="0"/>
              <a:t>!</a:t>
            </a:r>
            <a:br>
              <a:rPr lang="en-US" dirty="0"/>
            </a:br>
            <a:r>
              <a:rPr lang="ru-RU" dirty="0"/>
              <a:t>Объяснение модели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198E31-193C-4FBC-837B-6021C54E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65" y="548640"/>
            <a:ext cx="7015251" cy="63093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78CE640-BB86-4AF5-9E4A-5E140F9F092C}"/>
              </a:ext>
            </a:extLst>
          </p:cNvPr>
          <p:cNvSpPr/>
          <p:nvPr/>
        </p:nvSpPr>
        <p:spPr>
          <a:xfrm>
            <a:off x="5336865" y="1637347"/>
            <a:ext cx="6096000" cy="36576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8419CDA0-A3DD-44D3-B739-E87772193813}"/>
              </a:ext>
            </a:extLst>
          </p:cNvPr>
          <p:cNvSpPr txBox="1">
            <a:spLocks/>
          </p:cNvSpPr>
          <p:nvPr/>
        </p:nvSpPr>
        <p:spPr>
          <a:xfrm>
            <a:off x="198120" y="1986914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ru-RU" b="1" dirty="0"/>
              <a:t>Индекс счастья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914400" lvl="2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6807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D6CDAC-6072-421E-BD77-FC5C27463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7BB74B-A837-46E5-83AA-1E9CEC597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Предложить гипотезы различной неэпидемической заболеваемости гриппом и ОРВИ в городах РФ</a:t>
            </a:r>
          </a:p>
        </p:txBody>
      </p:sp>
    </p:spTree>
    <p:extLst>
      <p:ext uri="{BB962C8B-B14F-4D97-AF65-F5344CB8AC3E}">
        <p14:creationId xmlns:p14="http://schemas.microsoft.com/office/powerpoint/2010/main" val="203251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D9E42D-B10E-4B6D-9203-A6EB7B29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Предлагаемые гипотезы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839B26-03FF-4E40-B067-409D96565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В тех городах, где живут более </a:t>
            </a:r>
            <a:r>
              <a:rPr lang="ru-RU" b="1" dirty="0"/>
              <a:t>счастливые</a:t>
            </a:r>
            <a:r>
              <a:rPr lang="ru-RU" dirty="0"/>
              <a:t> люди</a:t>
            </a:r>
            <a:r>
              <a:rPr lang="ru-RU" b="1" dirty="0"/>
              <a:t>, заболеваемость ниже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В тех городах, где </a:t>
            </a:r>
            <a:r>
              <a:rPr lang="ru-RU" b="1" dirty="0"/>
              <a:t>температура летом выше</a:t>
            </a:r>
            <a:r>
              <a:rPr lang="ru-RU" dirty="0"/>
              <a:t>, </a:t>
            </a:r>
            <a:r>
              <a:rPr lang="ru-RU" b="1" dirty="0"/>
              <a:t>заболеваемость ниже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В тех городах, где </a:t>
            </a:r>
            <a:r>
              <a:rPr lang="ru-RU" b="1" dirty="0"/>
              <a:t>атмосферное давление выше</a:t>
            </a:r>
            <a:r>
              <a:rPr lang="ru-RU" dirty="0"/>
              <a:t>, </a:t>
            </a:r>
            <a:r>
              <a:rPr lang="ru-RU" b="1" dirty="0"/>
              <a:t>заболеваемость выше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В тех городах, где есть </a:t>
            </a:r>
            <a:r>
              <a:rPr lang="ru-RU" b="1" dirty="0"/>
              <a:t>море</a:t>
            </a:r>
            <a:r>
              <a:rPr lang="ru-RU" dirty="0"/>
              <a:t>, </a:t>
            </a:r>
            <a:r>
              <a:rPr lang="ru-RU" b="1" dirty="0"/>
              <a:t>заболеваемость ниже</a:t>
            </a:r>
          </a:p>
          <a:p>
            <a:pPr>
              <a:buFont typeface="Wingdings" panose="05000000000000000000" pitchFamily="2" charset="2"/>
              <a:buChar char="q"/>
            </a:pPr>
            <a:endParaRPr lang="ru-RU" b="1" dirty="0"/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4716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ED6EF0-6553-46D3-A76B-9F317618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Факторы для дальнейших исследований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D809468-E90D-4CF0-9AC1-3EB5672AC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708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Географические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Удаленность от Китая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Инфраструктурные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Количество заводов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Экологические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Прошлые катастрофы</a:t>
            </a:r>
          </a:p>
        </p:txBody>
      </p:sp>
      <p:sp>
        <p:nvSpPr>
          <p:cNvPr id="7" name="Объект 5">
            <a:extLst>
              <a:ext uri="{FF2B5EF4-FFF2-40B4-BE49-F238E27FC236}">
                <a16:creationId xmlns:a16="http://schemas.microsoft.com/office/drawing/2014/main" id="{164FE96B-41BB-4490-80B3-B54FBF01129F}"/>
              </a:ext>
            </a:extLst>
          </p:cNvPr>
          <p:cNvSpPr txBox="1">
            <a:spLocks/>
          </p:cNvSpPr>
          <p:nvPr/>
        </p:nvSpPr>
        <p:spPr>
          <a:xfrm>
            <a:off x="6375400" y="1825625"/>
            <a:ext cx="45770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Демографические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Доход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Уровень образования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Уровень безработицы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Уровень разводов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Уровень алкоголизма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Индекс полноты семьи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Распределение по гендеру</a:t>
            </a:r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1766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1D8B8D-3648-4F3B-A0D2-CCE37D441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Послесловие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1FB0C7-A803-4C44-AD1D-D7725E21E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Петропавловск  в Казахстане</a:t>
            </a:r>
          </a:p>
          <a:p>
            <a:pPr marL="0" indent="0">
              <a:buNone/>
            </a:pPr>
            <a:r>
              <a:rPr lang="ru-RU" dirty="0"/>
              <a:t>Петропавловск-Камчатский в России …</a:t>
            </a:r>
          </a:p>
        </p:txBody>
      </p:sp>
    </p:spTree>
    <p:extLst>
      <p:ext uri="{BB962C8B-B14F-4D97-AF65-F5344CB8AC3E}">
        <p14:creationId xmlns:p14="http://schemas.microsoft.com/office/powerpoint/2010/main" val="969799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95D91-CF5F-4DB6-BF78-EFFB59FFA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580005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59897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AD37A9-08DA-47D6-A6E5-FCB9BB533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3045"/>
            <a:ext cx="10515600" cy="1325563"/>
          </a:xfrm>
        </p:spPr>
        <p:txBody>
          <a:bodyPr/>
          <a:lstStyle/>
          <a:p>
            <a:r>
              <a:rPr lang="ru-RU" dirty="0"/>
              <a:t>Уровень неэпидемической заболеваемости</a:t>
            </a:r>
          </a:p>
        </p:txBody>
      </p:sp>
      <p:pic>
        <p:nvPicPr>
          <p:cNvPr id="5" name="Объект 4" descr="Изображение выглядит как текст, карта, люди, группа&#10;&#10;Автоматически созданное описание">
            <a:extLst>
              <a:ext uri="{FF2B5EF4-FFF2-40B4-BE49-F238E27FC236}">
                <a16:creationId xmlns:a16="http://schemas.microsoft.com/office/drawing/2014/main" id="{62F6E5FB-B557-49A7-A466-BEF8AB03D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443" y="1429305"/>
            <a:ext cx="8963698" cy="3695266"/>
          </a:xfrm>
        </p:spPr>
      </p:pic>
    </p:spTree>
    <p:extLst>
      <p:ext uri="{BB962C8B-B14F-4D97-AF65-F5344CB8AC3E}">
        <p14:creationId xmlns:p14="http://schemas.microsoft.com/office/powerpoint/2010/main" val="3038225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9C939B-D09A-4856-B121-4178EE4E8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Интерпретация факторов с помощью </a:t>
            </a:r>
            <a:r>
              <a:rPr lang="en-US" dirty="0"/>
              <a:t>ML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75E993-3560-48F4-B0EE-CAD6559F2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Выделить </a:t>
            </a:r>
            <a:r>
              <a:rPr lang="ru-RU" b="1" dirty="0"/>
              <a:t>факторы</a:t>
            </a:r>
            <a:r>
              <a:rPr lang="ru-RU" dirty="0"/>
              <a:t>, которые могли бы влиять на неэпидемическую ситуацию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b="1" dirty="0"/>
              <a:t>Собрать</a:t>
            </a:r>
            <a:r>
              <a:rPr lang="ru-RU" dirty="0"/>
              <a:t> необходимые внешние данные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Обучение </a:t>
            </a:r>
            <a:r>
              <a:rPr lang="ru-RU" b="1" dirty="0"/>
              <a:t>модели машинного обучения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Оценить важность признаков с помощью </a:t>
            </a:r>
            <a:r>
              <a:rPr lang="en-US" b="1" dirty="0" err="1"/>
              <a:t>shap</a:t>
            </a:r>
            <a:r>
              <a:rPr lang="en-US" b="1" dirty="0"/>
              <a:t>-values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Сформулировать </a:t>
            </a:r>
            <a:r>
              <a:rPr lang="ru-RU" b="1" dirty="0"/>
              <a:t>гипотезы</a:t>
            </a:r>
            <a:r>
              <a:rPr lang="ru-RU" dirty="0"/>
              <a:t> </a:t>
            </a:r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130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FDB81-79BD-4262-9764-6F371680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Собранные внешние данные по городам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8AB6C-3875-44C8-A22C-67D7E6C3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301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Погодные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Температура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Давление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Влажность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Скорость ветра</a:t>
            </a:r>
          </a:p>
          <a:p>
            <a:pPr marL="457200" lvl="1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377239-63C1-4C84-AE8F-5A842E63BBBD}"/>
              </a:ext>
            </a:extLst>
          </p:cNvPr>
          <p:cNvSpPr txBox="1">
            <a:spLocks/>
          </p:cNvSpPr>
          <p:nvPr/>
        </p:nvSpPr>
        <p:spPr>
          <a:xfrm>
            <a:off x="6184037" y="1825625"/>
            <a:ext cx="45683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103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FDB81-79BD-4262-9764-6F371680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Собранные внешние данные по городам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8AB6C-3875-44C8-A22C-67D7E6C3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301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Погодные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Температура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Давление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Влажность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Скорость ветра</a:t>
            </a:r>
          </a:p>
          <a:p>
            <a:pPr marL="457200" lvl="1" indent="0">
              <a:buNone/>
            </a:pPr>
            <a:endParaRPr lang="ru-RU" dirty="0"/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Экологические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Загрязненность воздуха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377239-63C1-4C84-AE8F-5A842E63BBBD}"/>
              </a:ext>
            </a:extLst>
          </p:cNvPr>
          <p:cNvSpPr txBox="1">
            <a:spLocks/>
          </p:cNvSpPr>
          <p:nvPr/>
        </p:nvSpPr>
        <p:spPr>
          <a:xfrm>
            <a:off x="6184037" y="1825625"/>
            <a:ext cx="45683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0613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FDB81-79BD-4262-9764-6F371680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Собранные внешние данные по городам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8AB6C-3875-44C8-A22C-67D7E6C3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301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Погодные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Температура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Давление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Влажность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Скорость ветра</a:t>
            </a:r>
          </a:p>
          <a:p>
            <a:pPr marL="457200" lvl="1" indent="0">
              <a:buNone/>
            </a:pPr>
            <a:endParaRPr lang="ru-RU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Экологические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Загрязненность воздуха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377239-63C1-4C84-AE8F-5A842E63BBBD}"/>
              </a:ext>
            </a:extLst>
          </p:cNvPr>
          <p:cNvSpPr txBox="1">
            <a:spLocks/>
          </p:cNvSpPr>
          <p:nvPr/>
        </p:nvSpPr>
        <p:spPr>
          <a:xfrm>
            <a:off x="6184037" y="1825625"/>
            <a:ext cx="45683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Демографические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Плотность населения</a:t>
            </a:r>
            <a:endParaRPr lang="en-US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Индекс счастья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457200" lvl="1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7192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FDB81-79BD-4262-9764-6F371680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Собранные внешние данные по городам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8AB6C-3875-44C8-A22C-67D7E6C3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301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Погодные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Температура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Давление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Влажность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Скорость ветра</a:t>
            </a:r>
          </a:p>
          <a:p>
            <a:pPr marL="457200" lvl="1" indent="0">
              <a:buNone/>
            </a:pPr>
            <a:endParaRPr lang="ru-RU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Экологические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Загрязненность воздуха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377239-63C1-4C84-AE8F-5A842E63BBBD}"/>
              </a:ext>
            </a:extLst>
          </p:cNvPr>
          <p:cNvSpPr txBox="1">
            <a:spLocks/>
          </p:cNvSpPr>
          <p:nvPr/>
        </p:nvSpPr>
        <p:spPr>
          <a:xfrm>
            <a:off x="6184037" y="1825625"/>
            <a:ext cx="45683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Демографические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Плотность населения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Индекс счастья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Географические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Наличие выхода </a:t>
            </a:r>
            <a:r>
              <a:rPr lang="ru-RU"/>
              <a:t>к морю</a:t>
            </a: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6760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FDB81-79BD-4262-9764-6F371680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Собранные внешние данные по городам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8AB6C-3875-44C8-A22C-67D7E6C3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301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Погодные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Температура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Давление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Влажность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Скорость ветра</a:t>
            </a:r>
          </a:p>
          <a:p>
            <a:pPr marL="457200" lvl="1" indent="0">
              <a:buNone/>
            </a:pPr>
            <a:endParaRPr lang="ru-RU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Экологические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Загрязненность воздуха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377239-63C1-4C84-AE8F-5A842E63BBBD}"/>
              </a:ext>
            </a:extLst>
          </p:cNvPr>
          <p:cNvSpPr txBox="1">
            <a:spLocks/>
          </p:cNvSpPr>
          <p:nvPr/>
        </p:nvSpPr>
        <p:spPr>
          <a:xfrm>
            <a:off x="6184037" y="1825625"/>
            <a:ext cx="45683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eorgia Pro Cond Light" panose="02040306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Демографические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Плотность населения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Индекс счастья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Географические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Наличие выхода к морю</a:t>
            </a:r>
          </a:p>
          <a:p>
            <a:pPr marL="457200" lvl="1" indent="0">
              <a:buNone/>
            </a:pPr>
            <a:endParaRPr lang="ru-RU" dirty="0"/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Инфраструктура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ru-RU" dirty="0"/>
              <a:t>Наличие выхода к метро</a:t>
            </a:r>
          </a:p>
          <a:p>
            <a:pPr marL="457200" lvl="1" indent="0">
              <a:buNone/>
            </a:pPr>
            <a:endParaRPr lang="ru-RU" dirty="0"/>
          </a:p>
          <a:p>
            <a:pPr marL="457200" lvl="1" indent="0">
              <a:buNone/>
            </a:pPr>
            <a:endParaRPr lang="ru-RU" dirty="0"/>
          </a:p>
          <a:p>
            <a:pPr lvl="1">
              <a:buFont typeface="Wingdings" panose="05000000000000000000" pitchFamily="2" charset="2"/>
              <a:buChar char="q"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43135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361</Words>
  <Application>Microsoft Office PowerPoint</Application>
  <PresentationFormat>Широкоэкранный</PresentationFormat>
  <Paragraphs>175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0" baseType="lpstr">
      <vt:lpstr>Arial</vt:lpstr>
      <vt:lpstr>Calibri</vt:lpstr>
      <vt:lpstr>Georgia Pro Cond Light</vt:lpstr>
      <vt:lpstr>Georgia Pro Light</vt:lpstr>
      <vt:lpstr>Sabon Next LT</vt:lpstr>
      <vt:lpstr>Wingdings</vt:lpstr>
      <vt:lpstr>Тема Office</vt:lpstr>
      <vt:lpstr>Дерево Глубиной Три</vt:lpstr>
      <vt:lpstr>Задача</vt:lpstr>
      <vt:lpstr>Уровень неэпидемической заболеваемости</vt:lpstr>
      <vt:lpstr>Интерпретация факторов с помощью ML</vt:lpstr>
      <vt:lpstr>Собранные внешние данные по городам</vt:lpstr>
      <vt:lpstr>Собранные внешние данные по городам</vt:lpstr>
      <vt:lpstr>Собранные внешние данные по городам</vt:lpstr>
      <vt:lpstr>Собранные внешние данные по городам</vt:lpstr>
      <vt:lpstr>Собранные внешние данные по городам</vt:lpstr>
      <vt:lpstr>SHAP-values?</vt:lpstr>
      <vt:lpstr>SHAP-values?</vt:lpstr>
      <vt:lpstr>SHAP-values! Объяснение модели</vt:lpstr>
      <vt:lpstr>SHAP-values! Объяснение модели</vt:lpstr>
      <vt:lpstr>SHAP-values! Объяснение модели</vt:lpstr>
      <vt:lpstr>SHAP-values! Объяснение модели</vt:lpstr>
      <vt:lpstr>SHAP-values! Объяснение модели</vt:lpstr>
      <vt:lpstr>SHAP-values! Объяснение модели</vt:lpstr>
      <vt:lpstr>SHAP-values! Объяснение модели</vt:lpstr>
      <vt:lpstr>SHAP-values! Объяснение модели</vt:lpstr>
      <vt:lpstr>Предлагаемые гипотезы</vt:lpstr>
      <vt:lpstr>Факторы для дальнейших исследований</vt:lpstr>
      <vt:lpstr>Послесловие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Sasha Podobed</dc:creator>
  <cp:lastModifiedBy>Sasha Podobed</cp:lastModifiedBy>
  <cp:revision>31</cp:revision>
  <dcterms:created xsi:type="dcterms:W3CDTF">2021-06-27T08:57:36Z</dcterms:created>
  <dcterms:modified xsi:type="dcterms:W3CDTF">2021-06-27T14:51:34Z</dcterms:modified>
</cp:coreProperties>
</file>

<file path=docProps/thumbnail.jpeg>
</file>